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8"/>
  </p:notesMasterIdLst>
  <p:sldIdLst>
    <p:sldId id="256" r:id="rId2"/>
    <p:sldId id="338" r:id="rId3"/>
    <p:sldId id="339" r:id="rId4"/>
    <p:sldId id="340" r:id="rId5"/>
    <p:sldId id="341" r:id="rId6"/>
    <p:sldId id="342" r:id="rId7"/>
    <p:sldId id="343" r:id="rId8"/>
    <p:sldId id="344" r:id="rId9"/>
    <p:sldId id="346" r:id="rId10"/>
    <p:sldId id="345" r:id="rId11"/>
    <p:sldId id="348" r:id="rId12"/>
    <p:sldId id="347" r:id="rId13"/>
    <p:sldId id="350" r:id="rId14"/>
    <p:sldId id="349" r:id="rId15"/>
    <p:sldId id="351" r:id="rId16"/>
    <p:sldId id="352" r:id="rId1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1" autoAdjust="0"/>
    <p:restoredTop sz="94660"/>
  </p:normalViewPr>
  <p:slideViewPr>
    <p:cSldViewPr>
      <p:cViewPr>
        <p:scale>
          <a:sx n="97" d="100"/>
          <a:sy n="97" d="100"/>
        </p:scale>
        <p:origin x="477" y="17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1T07:42:53.0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57 63 3223 0 0,'-57'-33'2946'0'0,"58"32"-2952"0"0,-1-1 1 0 0,0 0 0 0 0,1 1 0 0 0,0-1-1 0 0,-1 1 1 0 0,1-1 0 0 0,0 1-1 0 0,0-1 1 0 0,0 1 0 0 0,0 0 0 0 0,0 0-1 0 0,0-1 1 0 0,0 1 0 0 0,1 0-1 0 0,-1 0 1 0 0,0 0 0 0 0,1 0 0 0 0,-1 0-1 0 0,0 0 1 0 0,1 1 0 0 0,-1-1-1 0 0,1 0 1 0 0,0 1 0 0 0,-1-1 0 0 0,1 1-1 0 0,-1 0 1 0 0,1-1 5 0 0,74 1 2976 0 0,-56 3-2307 0 0,446 48 3587 0 0,361-23 175 0 0,-636-23-3381 0 0,0-9 1 0 0,20-10-1051 0 0,-207 14 7 0 0,132 2 17 0 0,-132-1-32 0 0,0 0 1 0 0,0 0-1 0 0,0 0 1 0 0,-1 1-1 0 0,1 0 0 0 0,0 0 1 0 0,-1 0-1 0 0,0 0 1 0 0,1 0-1 0 0,-1 1 1 0 0,0-1-1 0 0,0 1 0 0 0,0 0 1 0 0,-1 0-1 0 0,1 0 1 0 0,-1 1-1 0 0,0-1 1 0 0,0 0-1 0 0,0 1 0 0 0,0-1 1 0 0,0 1-1 0 0,-1 0 1 0 0,1 0-1 0 0,-1 0 1 0 0,0-1-1 0 0,0 1 1 0 0,-1 0-1 0 0,1 0 0 0 0,-1 0 1 0 0,0 0-1 0 0,0 0 1 0 0,0 0-1 0 0,-1 0 1 0 0,0 4 7 0 0,0 0-906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1T07:42:48.9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7 109 919 0 0,'0'0'53'0'0,"-1"0"0"0"0,1 0-1 0 0,-1 0 1 0 0,1 0-1 0 0,0-1 1 0 0,-1 1 0 0 0,1 0-1 0 0,0 0 1 0 0,0-1-1 0 0,-1 1 1 0 0,1 0 0 0 0,0-1-1 0 0,-1 1 1 0 0,1 0-1 0 0,0-1 1 0 0,0 1 0 0 0,0 0-1 0 0,0-1 1 0 0,-1 1-1 0 0,1 0 1 0 0,0-1-1 0 0,0 1 1 0 0,0-1 0 0 0,0 1-1 0 0,0 0 1 0 0,0-1-1 0 0,0 1 1 0 0,0-1 0 0 0,0 1-1 0 0,0 0 1 0 0,0-1-1 0 0,0 1 1 0 0,0 0 0 0 0,0-1-1 0 0,0 1 1 0 0,0-1-1 0 0,1 1 1 0 0,-1 0-1 0 0,0-1 1 0 0,0 1 0 0 0,0 0-1 0 0,1-1 1 0 0,-1 1-1 0 0,0 0 1 0 0,0-1 0 0 0,1 1-1 0 0,-1 0 1 0 0,0 0-1 0 0,1-1 1 0 0,-1 1 0 0 0,0 0-1 0 0,1 0 1 0 0,-1 0-1 0 0,0-1 1 0 0,1 1-1 0 0,-1 0 1 0 0,1 0 0 0 0,-1 0-1 0 0,0 0 1 0 0,1 0-1 0 0,-1 0-52 0 0,8-3 143 0 0,0 1-1 0 0,0 0 1 0 0,0 0-1 0 0,0 1 0 0 0,0 0 1 0 0,0 1-1 0 0,0 0 1 0 0,0 0-1 0 0,0 0 0 0 0,0 1-142 0 0,160 29 2903 0 0,-122-30-2136 0 0,-1-2-1 0 0,1-3 1 0 0,-1-1 0 0 0,22-7-767 0 0,61-8 1109 0 0,67 19 455 0 0,-67 4-1235 0 0,-80-6-22 0 0,0-1 1 0 0,0-3-1 0 0,-1-2 0 0 0,0-2 0 0 0,33-13-307 0 0,-79 25 61 0 0,0 1-1 0 0,0 0 1 0 0,0-1-1 0 0,0 1 1 0 0,0 0-1 0 0,0 0 1 0 0,0 0 0 0 0,0 0-1 0 0,-1 0 1 0 0,1 0-1 0 0,0 0 1 0 0,-1 0-1 0 0,1 0 1 0 0,0 0-1 0 0,-1 0 1 0 0,1 0-1 0 0,-1 0 1 0 0,0 1-1 0 0,1-1 1 0 0,-1 0 0 0 0,0 0-1 0 0,0 0 1 0 0,0 1-1 0 0,0-1 1 0 0,0 0-1 0 0,0 0 1 0 0,0 1-1 0 0,0-1 1 0 0,0 0-1 0 0,-1 0 1 0 0,1 0-1 0 0,-1 1 1 0 0,1-1-61 0 0,0 2-2 0 0,-1 3-4 0 0,1-5 1 0 0,0 0 1 0 0,-1 1-1 0 0,1-1 0 0 0,0 0 1 0 0,-1 0-1 0 0,1 0 0 0 0,0 0 1 0 0,0 0-1 0 0,0 0 1 0 0,0 0-1 0 0,0 1 0 0 0,0-1 1 0 0,1 0-1 0 0,-1 0 0 0 0,0 0 1 0 0,0 0-1 0 0,1 0 0 0 0,-1 0 1 0 0,1 0-1 0 0,-1 0 1 0 0,1 0-1 0 0,-1 0 0 0 0,1 0 1 0 0,0 0-1 0 0,-1 0 0 0 0,1 0 1 0 0,0-1-1 0 0,0 1 5 0 0,3-2-173 0 0,2-1 35 0 0,1 3-6175 0 0,12 10 5623 0 0,-9-4 44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1T07:42:57.1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127 54 919 0 0,'-66'-32'1168'0'0,"6"11"720"0"0,76 38-8 0 0,3-10-1647 0 0,1 0 0 0 0,1-2 0 0 0,-1 0 0 0 0,1-2 0 0 0,0 0 0 0 0,0-1-1 0 0,0-1 1 0 0,15-1-233 0 0,8 1 273 0 0,432 25 4159 0 0,-226-11-3165 0 0,-172-7-1183 0 0,1-4-1 0 0,-1-2 0 0 0,0-5 0 0 0,7-3-83 0 0,137-22 792 0 0,-210 26-668 0 0,0 0-1 0 0,1 1 1 0 0,-1 0-1 0 0,0 1 1 0 0,1 1-1 0 0,-1 0 1 0 0,0 0-1 0 0,1 1 1 0 0,-1 1-1 0 0,0 0 1 0 0,0 1-1 0 0,-1 0 1 0 0,4 2-124 0 0,5 8-534 0 0,-9-3-18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1T07:43:00.39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 46 1951 0 0,'-1'0'176'0'0,"1"-1"-176"0"0,1-1 0 0 0,0 2 0 0 0,1-1 0 0 0,-1-1 0 0 0,2 1 0 0 0,2 0 0 0 0,0-2 0 0 0,4 0 0 0 0,0-1 0 0 0,-1-2 0 0 0,2 1 0 0 0,0 0 64 0 0,-3-1-64 0 0,-1 0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1T07:43:00.8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186 47 2303 0 0,'-165'-23'4972'0'0,"144"26"-4056"0"0,22-3-640 0 0,-1 0-17 0 0,4 1-10 0 0,18 8 77 0 0,0-2 0 0 0,1-1 0 0 0,0 0-1 0 0,0-2 1 0 0,0-1 0 0 0,15 1-326 0 0,315-11 3141 0 0,-170 4-2113 0 0,-1-7 0 0 0,9-10-1028 0 0,-160 16 29 0 0,70-8 193 0 0,0 5-1 0 0,14 4-221 0 0,290 35 703 0 0,-276-22-206 0 0,-129-10-526 0 0,1 0-1 0 0,-1 0 1 0 0,0 0-1 0 0,1 0 0 0 0,-1 0 1 0 0,0 0-1 0 0,1 0 1 0 0,-1 0-1 0 0,0 0 1 0 0,0 0-1 0 0,1 0 0 0 0,-1 0 1 0 0,0 0-1 0 0,1 0 1 0 0,-1 1-1 0 0,0-1 1 0 0,0 0-1 0 0,1 0 0 0 0,-1 0 1 0 0,0 1-1 0 0,0-1 1 0 0,1 0-1 0 0,-1 0 1 0 0,0 1-1 0 0,0-1 0 0 0,0 0 1 0 0,1 0-1 0 0,-1 1 1 0 0,0-1-1 0 0,0 0 1 0 0,0 1-1 0 0,0-1 1 0 0,0 0-1 0 0,0 0 0 0 0,0 1 1 0 0,0-1-1 0 0,1 0 1 0 0,-1 1-1 0 0,0-1 1 0 0,0 0-1 0 0,-1 1 0 0 0,1-1 1 0 0,0 0-1 0 0,0 1 1 0 0,0-1-1 0 0,0 0 1 0 0,0 1-1 0 0,0-1 0 0 0,0 0 1 0 0,0 0-1 0 0,-1 1 1 0 0,1-1-1 0 0,0 0 1 0 0,0 0-1 0 0,0 1 0 0 0,0-1 1 0 0,-1 0-1 0 0,1 0 1 0 0,0 1-1 0 0,0-1 1 0 0,-1 0-1 0 0,1 0 30 0 0,-1 1-303 0 0,-4 6-5369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1T07:43:01.7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15 111 1839 0 0,'-1'-1'36'0'0,"0"1"0"0"0,0-1 0 0 0,0 0 0 0 0,0 0 0 0 0,0 0 0 0 0,0 0 0 0 0,0 0 0 0 0,0 0 0 0 0,0-1 0 0 0,1 1 0 0 0,-1 0-1 0 0,1 0 1 0 0,-1 0 0 0 0,1-1 0 0 0,-1 1 0 0 0,1 0 0 0 0,-1-1 0 0 0,1 1 0 0 0,0 0 0 0 0,0-1 0 0 0,0 1 0 0 0,0 0 0 0 0,0-1-1 0 0,0 1 1 0 0,0-1 0 0 0,0 1 0 0 0,1 0 0 0 0,-1-1 0 0 0,0 1 0 0 0,1 0 0 0 0,-1 0 0 0 0,1-1 0 0 0,0 1 0 0 0,-1 0-1 0 0,1 0 1 0 0,0 0 0 0 0,0 0 0 0 0,-1 0 0 0 0,1-1 0 0 0,0 2 0 0 0,0-1 0 0 0,0 0 0 0 0,0 0 0 0 0,1 0 0 0 0,-1 0 0 0 0,0 1-1 0 0,0-1-35 0 0,11-6 235 0 0,0 0-1 0 0,1 1 0 0 0,-1 0 0 0 0,1 1 0 0 0,1 0 0 0 0,-1 1 0 0 0,0 1 0 0 0,1 0 0 0 0,0 1 0 0 0,11-1-234 0 0,-19 2 47 0 0,47-2 510 0 0,1 1-1 0 0,0 3 0 0 0,0 3 0 0 0,-1 1 0 0 0,1 3 1 0 0,25 9-557 0 0,67 7 1250 0 0,-7-9-508 0 0,1-6 0 0 0,0-7 0 0 0,0-5 0 0 0,38-11-742 0 0,-84 7 695 0 0,0 4 0 0 0,0 4-1 0 0,1 4 1 0 0,-1 4 0 0 0,-1 4-1 0 0,30 11-694 0 0,-107-21 31 0 0,-9-2-110 0 0,0 0 0 0 0,0 0 0 0 0,0 1 0 0 0,0 0 1 0 0,-1 0-1 0 0,1 1 0 0 0,0 0 0 0 0,-1 0 0 0 0,0 1 0 0 0,0-1 0 0 0,0 1 0 0 0,0 1 1 0 0,2 1 78 0 0,-1 4-5966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1T07:43:02.4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46 1375 0 0,'57'-13'1480'0'0,"1"2"-1"0"0,0 3 0 0 0,46 0-1479 0 0,111 2 2084 0 0,1 10 1 0 0,7 9-2085 0 0,94 29 2024 0 0,200 84 3041 0 0,-213-57-2585 0 0,-298-68-2544 0 0,-1 1-1 0 0,1-1 0 0 0,-1 1 1 0 0,1 0-1 0 0,-1 0 0 0 0,0 0 1 0 0,1 1-1 0 0,-1 0 0 0 0,0 0 1 0 0,-1 0-1 0 0,1 0 1 0 0,-1 1-1 0 0,1 0 0 0 0,-1 0 1 0 0,0 0-1 0 0,0 1 0 0 0,-1-1 1 0 0,1 1-1 0 0,-1 0 0 0 0,0 0 1 0 0,-1 0-1 0 0,1 0 1 0 0,-1 0-1 0 0,0 1 0 0 0,1 3 65 0 0,0 13-6472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1T07:43:06.0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1 144 1839 0 0,'0'-4'113'0'0,"0"0"0"0"0,-1 0 1 0 0,1 0-1 0 0,1 0 0 0 0,-1 0 0 0 0,0 0 0 0 0,1 0 0 0 0,0 0 0 0 0,0 0 0 0 0,0 0 0 0 0,1 0 0 0 0,-1 0 0 0 0,1 1 0 0 0,0-1 0 0 0,0 1 0 0 0,0-1 0 0 0,0 1 0 0 0,1 0 0 0 0,-1 0 0 0 0,1 0 0 0 0,0 0 0 0 0,0 0 0 0 0,0 1 0 0 0,0-1 0 0 0,2 0-113 0 0,-1-1 148 0 0,-1 0 0 0 0,1 1 0 0 0,1-1-1 0 0,-1 1 1 0 0,0 0 0 0 0,1 0 0 0 0,-1 0 0 0 0,1 1 0 0 0,0-1 0 0 0,0 1 0 0 0,0 1 0 0 0,0-1 0 0 0,0 1 0 0 0,1-1 0 0 0,-1 1 0 0 0,0 1 0 0 0,1-1 0 0 0,-1 1-1 0 0,0 0 1 0 0,2 0-148 0 0,136 16 4366 0 0,126-3-4366 0 0,131-16 1280 0 0,119-24 714 0 0,-443 24-1678 0 0,-3-1 508 0 0,1 3 0 0 0,54 7-824 0 0,-116-4-62 0 0,-1-1-1 0 0,1 2 1 0 0,-1 0-1 0 0,0 0 1 0 0,0 1-1 0 0,0 0 1 0 0,0 1-1 0 0,-1 0 0 0 0,0 0 1 0 0,7 6 62 0 0,-8-4-811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EF6A2-87D5-48C7-863F-5009209665C5}" type="datetimeFigureOut">
              <a:rPr lang="sk-SK" smtClean="0"/>
              <a:t>31. 10. 2023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3E9D9-6E2F-4BDA-92FD-5A31327BAB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43273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31. 10. 2023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31. 10. 2023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31. 10. 2023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31. 10. 2023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31. 10. 2023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31. 10. 2023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31. 10. 2023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31. 10. 2023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31. 10. 2023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31. 10. 2023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31. 10. 2023</a:t>
            </a:fld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F92E2F3-A957-4897-AE39-228CC061DCDB}" type="datetimeFigureOut">
              <a:rPr lang="sk-SK" smtClean="0"/>
              <a:t>31. 10. 2023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aQdS0rEP5E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fa3vvClBtWg?feature=shared&amp;t=168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customXml" Target="../ink/ink7.xml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customXml" Target="../ink/ink6.xml"/><Relationship Id="rId5" Type="http://schemas.openxmlformats.org/officeDocument/2006/relationships/customXml" Target="../ink/ink3.xml"/><Relationship Id="rId15" Type="http://schemas.openxmlformats.org/officeDocument/2006/relationships/customXml" Target="../ink/ink8.xml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customXml" Target="../ink/ink5.xml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692696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sk-SK" dirty="0"/>
            </a:br>
            <a:r>
              <a:rPr lang="sk-SK" dirty="0"/>
              <a:t> 4. Vystrelená gumička</a:t>
            </a:r>
            <a:endParaRPr lang="sk-SK" sz="49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55576" y="1988840"/>
            <a:ext cx="7632848" cy="3505944"/>
          </a:xfrm>
        </p:spPr>
        <p:txBody>
          <a:bodyPr>
            <a:normAutofit/>
          </a:bodyPr>
          <a:lstStyle/>
          <a:p>
            <a:endParaRPr lang="sk-SK" dirty="0"/>
          </a:p>
          <a:p>
            <a:r>
              <a:rPr lang="sk-SK" sz="2800" dirty="0">
                <a:solidFill>
                  <a:schemeClr val="tx1"/>
                </a:solidFill>
              </a:rPr>
              <a:t>Gumička môže doletieť ďalej, ak je </a:t>
            </a:r>
            <a:r>
              <a:rPr lang="sk-SK" sz="2800" b="1" dirty="0">
                <a:solidFill>
                  <a:schemeClr val="tx1"/>
                </a:solidFill>
              </a:rPr>
              <a:t>počas výstrelu nerovnomerne napnutá</a:t>
            </a:r>
            <a:r>
              <a:rPr lang="sk-SK" sz="2800" dirty="0">
                <a:solidFill>
                  <a:schemeClr val="tx1"/>
                </a:solidFill>
              </a:rPr>
              <a:t>, čím získa </a:t>
            </a:r>
            <a:r>
              <a:rPr lang="sk-SK" sz="2800" b="1" dirty="0">
                <a:solidFill>
                  <a:schemeClr val="tx1"/>
                </a:solidFill>
              </a:rPr>
              <a:t>rotáciu</a:t>
            </a:r>
            <a:r>
              <a:rPr lang="sk-SK" sz="2800" dirty="0">
                <a:solidFill>
                  <a:schemeClr val="tx1"/>
                </a:solidFill>
              </a:rPr>
              <a:t>. </a:t>
            </a:r>
            <a:r>
              <a:rPr lang="sk-SK" sz="2800" b="1" dirty="0">
                <a:solidFill>
                  <a:schemeClr val="tx1"/>
                </a:solidFill>
              </a:rPr>
              <a:t>Optimalizujte vzdialenosť</a:t>
            </a:r>
            <a:r>
              <a:rPr lang="sk-SK" sz="2800" dirty="0">
                <a:solidFill>
                  <a:schemeClr val="tx1"/>
                </a:solidFill>
              </a:rPr>
              <a:t>, do ktorej môže rotujúca gumička doletieť.</a:t>
            </a:r>
          </a:p>
        </p:txBody>
      </p:sp>
    </p:spTree>
    <p:extLst>
      <p:ext uri="{BB962C8B-B14F-4D97-AF65-F5344CB8AC3E}">
        <p14:creationId xmlns:p14="http://schemas.microsoft.com/office/powerpoint/2010/main" val="2858772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C21FB8-19C9-4E5C-B69A-E8F2EEF01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20231030_112739">
            <a:hlinkClick r:id="" action="ppaction://media"/>
            <a:extLst>
              <a:ext uri="{FF2B5EF4-FFF2-40B4-BE49-F238E27FC236}">
                <a16:creationId xmlns:a16="http://schemas.microsoft.com/office/drawing/2014/main" id="{BA4014B3-0C36-4482-B2D6-7586F8A5FAC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-315416"/>
            <a:ext cx="6858957" cy="12193702"/>
          </a:xfrm>
        </p:spPr>
      </p:pic>
    </p:spTree>
    <p:extLst>
      <p:ext uri="{BB962C8B-B14F-4D97-AF65-F5344CB8AC3E}">
        <p14:creationId xmlns:p14="http://schemas.microsoft.com/office/powerpoint/2010/main" val="16130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9EC50A-DB30-4CDE-B2FB-D977161A1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Prečo?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6EAC78C-8416-45DF-A2F8-31774A6FA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800" dirty="0"/>
              <a:t>Stabilizácia tvaru</a:t>
            </a:r>
          </a:p>
          <a:p>
            <a:pPr lvl="1"/>
            <a:r>
              <a:rPr lang="sk-SK" sz="2600" dirty="0"/>
              <a:t>Minimálna efektívna čelná plocha</a:t>
            </a:r>
          </a:p>
          <a:p>
            <a:pPr lvl="1"/>
            <a:r>
              <a:rPr lang="sk-SK" sz="2600" dirty="0"/>
              <a:t>Stabilná trecia sila nepôsobí náhodné odklony</a:t>
            </a:r>
          </a:p>
          <a:p>
            <a:r>
              <a:rPr lang="sk-SK" sz="2800" dirty="0"/>
              <a:t>Frisbee efekt</a:t>
            </a:r>
          </a:p>
          <a:p>
            <a:pPr lvl="1"/>
            <a:r>
              <a:rPr lang="sk-SK" sz="2600" dirty="0"/>
              <a:t>Moment hybnosti stabilizuje plochu vodorovne</a:t>
            </a:r>
          </a:p>
          <a:p>
            <a:pPr lvl="1"/>
            <a:r>
              <a:rPr lang="sk-SK" sz="2600" dirty="0"/>
              <a:t>Vzduch v „diere“ vnútri gumičky pôsobí ako pevná plocha</a:t>
            </a:r>
          </a:p>
          <a:p>
            <a:pPr lvl="2"/>
            <a:r>
              <a:rPr lang="sk-SK" sz="2400" dirty="0"/>
              <a:t>Deravé frisbee</a:t>
            </a:r>
          </a:p>
          <a:p>
            <a:pPr lvl="1"/>
            <a:r>
              <a:rPr lang="sk-SK" sz="2600" dirty="0"/>
              <a:t>Efekt krídla spôsobí vztlak</a:t>
            </a:r>
          </a:p>
          <a:p>
            <a:pPr lvl="1"/>
            <a:endParaRPr lang="sk-SK" sz="2600" dirty="0"/>
          </a:p>
        </p:txBody>
      </p:sp>
    </p:spTree>
    <p:extLst>
      <p:ext uri="{BB962C8B-B14F-4D97-AF65-F5344CB8AC3E}">
        <p14:creationId xmlns:p14="http://schemas.microsoft.com/office/powerpoint/2010/main" val="2259039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D6C0BF-07B4-414D-8B73-1F82EFE8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Optimalizačný problém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2659557-4D67-4855-AAD0-D7C9AE367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800" dirty="0"/>
              <a:t>Aký je optimálny rozdiel napätí v gumke? </a:t>
            </a:r>
          </a:p>
          <a:p>
            <a:endParaRPr lang="sk-SK" sz="2800" dirty="0"/>
          </a:p>
          <a:p>
            <a:pPr marL="114300" indent="0" algn="ctr">
              <a:buNone/>
            </a:pPr>
            <a:r>
              <a:rPr lang="sk-SK" sz="2800" b="1" dirty="0"/>
              <a:t>Väčší rozdiel spôsobí väčšiu rotáciu</a:t>
            </a:r>
          </a:p>
          <a:p>
            <a:pPr marL="114300" indent="0" algn="ctr">
              <a:buNone/>
            </a:pPr>
            <a:endParaRPr lang="sk-SK" sz="2800" b="1" dirty="0"/>
          </a:p>
          <a:p>
            <a:pPr marL="114300" indent="0" algn="ctr">
              <a:buNone/>
            </a:pPr>
            <a:r>
              <a:rPr lang="sk-SK" sz="2800" b="1" dirty="0"/>
              <a:t>Strácame však časť energie</a:t>
            </a:r>
          </a:p>
          <a:p>
            <a:pPr marL="114300" indent="0" algn="ctr">
              <a:buNone/>
            </a:pPr>
            <a:endParaRPr lang="sk-SK" sz="2800" b="1" dirty="0"/>
          </a:p>
          <a:p>
            <a:r>
              <a:rPr lang="sk-SK" sz="2800" dirty="0"/>
              <a:t>Podobne ako pri frisbee, ak by sme mali obmedzenú celkovú energiu </a:t>
            </a:r>
          </a:p>
        </p:txBody>
      </p:sp>
    </p:spTree>
    <p:extLst>
      <p:ext uri="{BB962C8B-B14F-4D97-AF65-F5344CB8AC3E}">
        <p14:creationId xmlns:p14="http://schemas.microsoft.com/office/powerpoint/2010/main" val="2382319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D6C0BF-07B4-414D-8B73-1F82EFE8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Spracovanie dát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2659557-4D67-4855-AAD0-D7C9AE367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800" dirty="0"/>
              <a:t>Experimenty ťažko dostať naozaj pod kontrolu</a:t>
            </a:r>
          </a:p>
          <a:p>
            <a:pPr lvl="1"/>
            <a:r>
              <a:rPr lang="sk-SK" sz="2600" dirty="0"/>
              <a:t>Každá gumka je iná</a:t>
            </a:r>
          </a:p>
          <a:p>
            <a:pPr lvl="1"/>
            <a:r>
              <a:rPr lang="sk-SK" sz="2600" dirty="0"/>
              <a:t>Jej vlastnosti sa zmenia každým vystrelením</a:t>
            </a:r>
          </a:p>
          <a:p>
            <a:pPr lvl="1"/>
            <a:r>
              <a:rPr lang="sk-SK" sz="2600" dirty="0"/>
              <a:t>Podmienky výstrelu bude náročné stabilizovať</a:t>
            </a:r>
          </a:p>
          <a:p>
            <a:pPr lvl="1"/>
            <a:r>
              <a:rPr lang="sk-SK" sz="2600" dirty="0"/>
              <a:t>Náchylné na aerodynamické fluktuácie</a:t>
            </a:r>
          </a:p>
          <a:p>
            <a:r>
              <a:rPr lang="sk-SK" sz="2800" dirty="0"/>
              <a:t>Treba produkovať dostatok dát pre jedno nastavenie</a:t>
            </a:r>
          </a:p>
          <a:p>
            <a:r>
              <a:rPr lang="sk-SK" sz="2800" b="1" dirty="0"/>
              <a:t>Treba zvážiť, ako dáta spracovať</a:t>
            </a:r>
          </a:p>
          <a:p>
            <a:pPr lvl="1"/>
            <a:r>
              <a:rPr lang="sk-SK" sz="2600" dirty="0"/>
              <a:t>Priemer </a:t>
            </a:r>
            <a:r>
              <a:rPr lang="sk-SK" sz="2600" dirty="0" err="1"/>
              <a:t>vs</a:t>
            </a:r>
            <a:r>
              <a:rPr lang="sk-SK" sz="2600" dirty="0"/>
              <a:t>. medián </a:t>
            </a:r>
            <a:r>
              <a:rPr lang="sk-SK" sz="2600" dirty="0" err="1"/>
              <a:t>vs</a:t>
            </a:r>
            <a:r>
              <a:rPr lang="sk-SK" sz="2600" dirty="0"/>
              <a:t>. maximum, </a:t>
            </a:r>
            <a:r>
              <a:rPr lang="sk-SK" sz="2600" dirty="0" err="1"/>
              <a:t>outliers</a:t>
            </a:r>
            <a:r>
              <a:rPr lang="sk-SK" sz="2600" dirty="0"/>
              <a:t> jedno a obojsmerné atď.  </a:t>
            </a:r>
          </a:p>
        </p:txBody>
      </p:sp>
    </p:spTree>
    <p:extLst>
      <p:ext uri="{BB962C8B-B14F-4D97-AF65-F5344CB8AC3E}">
        <p14:creationId xmlns:p14="http://schemas.microsoft.com/office/powerpoint/2010/main" val="356547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D6C0BF-07B4-414D-8B73-1F82EFE8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Čo s úlohou – minimum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2659557-4D67-4855-AAD0-D7C9AE367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800" dirty="0"/>
              <a:t>Experimenty so zmenou parametrov</a:t>
            </a:r>
          </a:p>
          <a:p>
            <a:pPr lvl="1"/>
            <a:r>
              <a:rPr lang="sk-SK" sz="2600" dirty="0"/>
              <a:t>Rôzne gumičky</a:t>
            </a:r>
          </a:p>
          <a:p>
            <a:pPr lvl="1"/>
            <a:r>
              <a:rPr lang="sk-SK" sz="2600" dirty="0"/>
              <a:t>Rôzne celkové natiahnutia</a:t>
            </a:r>
          </a:p>
          <a:p>
            <a:pPr lvl="1"/>
            <a:r>
              <a:rPr lang="sk-SK" sz="2600" dirty="0"/>
              <a:t>Rôzne pomery natiahnutia strán</a:t>
            </a:r>
          </a:p>
          <a:p>
            <a:r>
              <a:rPr lang="sk-SK" sz="2800" dirty="0"/>
              <a:t>Meranie dostrelu</a:t>
            </a:r>
          </a:p>
          <a:p>
            <a:r>
              <a:rPr lang="sk-SK" sz="2800" dirty="0"/>
              <a:t>Vyhodnotenie optimálneho pomeru natiahnutia strán</a:t>
            </a:r>
          </a:p>
        </p:txBody>
      </p:sp>
    </p:spTree>
    <p:extLst>
      <p:ext uri="{BB962C8B-B14F-4D97-AF65-F5344CB8AC3E}">
        <p14:creationId xmlns:p14="http://schemas.microsoft.com/office/powerpoint/2010/main" val="2977453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D6C0BF-07B4-414D-8B73-1F82EFE8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Čo s úlohou – priemer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2659557-4D67-4855-AAD0-D7C9AE367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800" dirty="0"/>
              <a:t>Meranie pružných vlastností gumičky</a:t>
            </a:r>
          </a:p>
          <a:p>
            <a:r>
              <a:rPr lang="sk-SK" sz="2800" dirty="0"/>
              <a:t>Odhad kinetickej energie </a:t>
            </a:r>
          </a:p>
          <a:p>
            <a:pPr lvl="1"/>
            <a:r>
              <a:rPr lang="sk-SK" sz="2600" dirty="0" err="1"/>
              <a:t>Translačnej</a:t>
            </a:r>
            <a:endParaRPr lang="sk-SK" sz="2600" dirty="0"/>
          </a:p>
          <a:p>
            <a:pPr lvl="1"/>
            <a:r>
              <a:rPr lang="sk-SK" sz="2600" dirty="0"/>
              <a:t>Rotačnej</a:t>
            </a:r>
          </a:p>
          <a:p>
            <a:r>
              <a:rPr lang="sk-SK" sz="2800" dirty="0"/>
              <a:t>Natočenie videa z trajektóriou letu</a:t>
            </a:r>
          </a:p>
          <a:p>
            <a:pPr lvl="1"/>
            <a:r>
              <a:rPr lang="sk-SK" sz="2600" dirty="0"/>
              <a:t>Spätné vyčítanie vplyvu vzduchu</a:t>
            </a:r>
          </a:p>
          <a:p>
            <a:pPr lvl="1"/>
            <a:r>
              <a:rPr lang="sk-SK" sz="2600" dirty="0"/>
              <a:t>Posúdenie </a:t>
            </a:r>
            <a:r>
              <a:rPr lang="sk-SK" sz="2600" dirty="0" err="1"/>
              <a:t>optimality</a:t>
            </a:r>
            <a:r>
              <a:rPr lang="sk-SK" sz="2600" dirty="0"/>
              <a:t> miery rotácie</a:t>
            </a:r>
          </a:p>
          <a:p>
            <a:pPr lvl="2"/>
            <a:r>
              <a:rPr lang="sk-SK" sz="2400" dirty="0"/>
              <a:t>Kedy už to rotuje „dosť“ a viac rotácie nepomáha</a:t>
            </a:r>
          </a:p>
        </p:txBody>
      </p:sp>
    </p:spTree>
    <p:extLst>
      <p:ext uri="{BB962C8B-B14F-4D97-AF65-F5344CB8AC3E}">
        <p14:creationId xmlns:p14="http://schemas.microsoft.com/office/powerpoint/2010/main" val="486632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D6C0BF-07B4-414D-8B73-1F82EFE8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Čo s úlohou – </a:t>
            </a:r>
            <a:r>
              <a:rPr lang="sk-SK" dirty="0" err="1"/>
              <a:t>Capo</a:t>
            </a:r>
            <a:r>
              <a:rPr lang="sk-SK" dirty="0"/>
              <a:t> di </a:t>
            </a:r>
            <a:r>
              <a:rPr lang="sk-SK" dirty="0" err="1"/>
              <a:t>tutti</a:t>
            </a:r>
            <a:r>
              <a:rPr lang="sk-SK" dirty="0"/>
              <a:t> </a:t>
            </a:r>
            <a:r>
              <a:rPr lang="sk-SK" dirty="0" err="1"/>
              <a:t>capi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2659557-4D67-4855-AAD0-D7C9AE367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 err="1"/>
              <a:t>Slow</a:t>
            </a:r>
            <a:r>
              <a:rPr lang="sk-SK" sz="2400" dirty="0"/>
              <a:t> </a:t>
            </a:r>
            <a:r>
              <a:rPr lang="sk-SK" sz="2400" dirty="0" err="1"/>
              <a:t>motion</a:t>
            </a:r>
            <a:r>
              <a:rPr lang="sk-SK" sz="2400" dirty="0"/>
              <a:t> </a:t>
            </a:r>
            <a:r>
              <a:rPr lang="sk-SK" sz="2400" dirty="0" err="1"/>
              <a:t>tracking</a:t>
            </a:r>
            <a:r>
              <a:rPr lang="sk-SK" sz="2400" dirty="0"/>
              <a:t> pohybu gumičky</a:t>
            </a:r>
          </a:p>
          <a:p>
            <a:pPr lvl="1"/>
            <a:r>
              <a:rPr lang="sk-SK" sz="2200" dirty="0"/>
              <a:t>Minimálne dva uhly ohľadu</a:t>
            </a:r>
          </a:p>
          <a:p>
            <a:r>
              <a:rPr lang="sk-SK" sz="2400" dirty="0"/>
              <a:t>Riešenie samotného pohybu gumičky – šírenie vĺn</a:t>
            </a:r>
          </a:p>
          <a:p>
            <a:r>
              <a:rPr lang="sk-SK" sz="2400" dirty="0"/>
              <a:t>Spätné riešenie letu vzduchom na základe odpozorovaného pohybu gumičky</a:t>
            </a:r>
          </a:p>
          <a:p>
            <a:r>
              <a:rPr lang="sk-SK" sz="2400" dirty="0" err="1"/>
              <a:t>Strieľacie</a:t>
            </a:r>
            <a:r>
              <a:rPr lang="sk-SK" sz="2400" dirty="0"/>
              <a:t> zariadenie s vysokou presnosťou</a:t>
            </a:r>
          </a:p>
          <a:p>
            <a:endParaRPr lang="sk-SK" sz="2400" dirty="0"/>
          </a:p>
          <a:p>
            <a:pPr marL="114300" indent="0" algn="ctr">
              <a:buNone/>
            </a:pPr>
            <a:r>
              <a:rPr lang="sk-SK" sz="2400" b="1" dirty="0"/>
              <a:t>Teoretický predpoklad optimálneho pomeru natiahnutia</a:t>
            </a:r>
          </a:p>
          <a:p>
            <a:pPr marL="114300" indent="0" algn="ctr">
              <a:buNone/>
            </a:pPr>
            <a:endParaRPr lang="sk-SK" sz="2400" b="1" dirty="0"/>
          </a:p>
          <a:p>
            <a:pPr marL="114300" indent="0" algn="ctr">
              <a:buNone/>
            </a:pPr>
            <a:r>
              <a:rPr lang="sk-SK" sz="2400" b="1" dirty="0"/>
              <a:t>Experimentálne overenie</a:t>
            </a:r>
          </a:p>
          <a:p>
            <a:endParaRPr lang="sk-SK" sz="2400" dirty="0"/>
          </a:p>
          <a:p>
            <a:endParaRPr lang="sk-SK" sz="2400" dirty="0"/>
          </a:p>
          <a:p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595354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210A3A-2CD1-42DC-BA66-9C1716E05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8FA4A03-FC7B-413F-A0C6-9388AF100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0454E7A-95A5-4E43-8133-A0516BA21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8" y="1124744"/>
            <a:ext cx="8305876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82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F4282A-59BA-4538-91F5-8ED014AA7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11640DB-4705-4A0A-9E5E-B7762991F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F1A4550-B041-4046-A55F-04A270DBE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2"/>
            <a:ext cx="831574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1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0A4587-7335-48E6-8715-6D36E9EA1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Online médium 6" title="QC#71 - Rubber Band Hand Gun">
            <a:hlinkClick r:id="" action="ppaction://media"/>
            <a:extLst>
              <a:ext uri="{FF2B5EF4-FFF2-40B4-BE49-F238E27FC236}">
                <a16:creationId xmlns:a16="http://schemas.microsoft.com/office/drawing/2014/main" id="{6BDEEAF1-A31C-473C-8BF5-C4AC08B80E6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6872" y="1772816"/>
            <a:ext cx="7505488" cy="422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47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7A913A-3965-466E-BCD5-220387545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65ADBEE-77FC-4672-AD57-FBC76BAF7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hlinkClick r:id="rId2"/>
              </a:rPr>
              <a:t>https://youtu.be/fa3vvClBtWg?feature=shared&amp;t=168</a:t>
            </a:r>
            <a:r>
              <a:rPr lang="sk-S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4606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2A2ED5-B509-4F50-84CA-2E7C739EB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Toto asi nie...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82A753D-D3A7-4F4D-9084-798166724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AD803F1-4EF5-4C54-9DD5-7D9F54A46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916832"/>
            <a:ext cx="8189335" cy="366754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Písanie rukou 4">
                <a:extLst>
                  <a:ext uri="{FF2B5EF4-FFF2-40B4-BE49-F238E27FC236}">
                    <a16:creationId xmlns:a16="http://schemas.microsoft.com/office/drawing/2014/main" id="{90228B49-A9DD-4D25-8278-4B3A09545CF3}"/>
                  </a:ext>
                </a:extLst>
              </p14:cNvPr>
              <p14:cNvContentPartPr/>
              <p14:nvPr/>
            </p14:nvContentPartPr>
            <p14:xfrm>
              <a:off x="3811575" y="2572905"/>
              <a:ext cx="802080" cy="68040"/>
            </p14:xfrm>
          </p:contentPart>
        </mc:Choice>
        <mc:Fallback>
          <p:pic>
            <p:nvPicPr>
              <p:cNvPr id="5" name="Písanie rukou 4">
                <a:extLst>
                  <a:ext uri="{FF2B5EF4-FFF2-40B4-BE49-F238E27FC236}">
                    <a16:creationId xmlns:a16="http://schemas.microsoft.com/office/drawing/2014/main" id="{90228B49-A9DD-4D25-8278-4B3A09545CF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57575" y="2464905"/>
                <a:ext cx="909720" cy="28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4126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3B2215-7C0D-4FCA-AEF8-045838D98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E933E8D-0A60-4F3D-8589-217E0D71A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B2A0881-42E3-4E6C-8AB5-6AA224AC8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787612"/>
            <a:ext cx="7940576" cy="477500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Písanie rukou 4">
                <a:extLst>
                  <a:ext uri="{FF2B5EF4-FFF2-40B4-BE49-F238E27FC236}">
                    <a16:creationId xmlns:a16="http://schemas.microsoft.com/office/drawing/2014/main" id="{7346AFBC-8F4D-4BF6-A38D-1B74BF67373B}"/>
                  </a:ext>
                </a:extLst>
              </p14:cNvPr>
              <p14:cNvContentPartPr/>
              <p14:nvPr/>
            </p14:nvContentPartPr>
            <p14:xfrm>
              <a:off x="768855" y="2065665"/>
              <a:ext cx="485280" cy="40680"/>
            </p14:xfrm>
          </p:contentPart>
        </mc:Choice>
        <mc:Fallback>
          <p:pic>
            <p:nvPicPr>
              <p:cNvPr id="5" name="Písanie rukou 4">
                <a:extLst>
                  <a:ext uri="{FF2B5EF4-FFF2-40B4-BE49-F238E27FC236}">
                    <a16:creationId xmlns:a16="http://schemas.microsoft.com/office/drawing/2014/main" id="{7346AFBC-8F4D-4BF6-A38D-1B74BF6737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5215" y="1958025"/>
                <a:ext cx="59292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Písanie rukou 5">
                <a:extLst>
                  <a:ext uri="{FF2B5EF4-FFF2-40B4-BE49-F238E27FC236}">
                    <a16:creationId xmlns:a16="http://schemas.microsoft.com/office/drawing/2014/main" id="{0193C6DE-30E2-4F97-9440-2E57B47E818C}"/>
                  </a:ext>
                </a:extLst>
              </p14:cNvPr>
              <p14:cNvContentPartPr/>
              <p14:nvPr/>
            </p14:nvContentPartPr>
            <p14:xfrm>
              <a:off x="693615" y="2684865"/>
              <a:ext cx="651960" cy="41040"/>
            </p14:xfrm>
          </p:contentPart>
        </mc:Choice>
        <mc:Fallback>
          <p:pic>
            <p:nvPicPr>
              <p:cNvPr id="6" name="Písanie rukou 5">
                <a:extLst>
                  <a:ext uri="{FF2B5EF4-FFF2-40B4-BE49-F238E27FC236}">
                    <a16:creationId xmlns:a16="http://schemas.microsoft.com/office/drawing/2014/main" id="{0193C6DE-30E2-4F97-9440-2E57B47E818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9975" y="2577225"/>
                <a:ext cx="75960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Písanie rukou 6">
                <a:extLst>
                  <a:ext uri="{FF2B5EF4-FFF2-40B4-BE49-F238E27FC236}">
                    <a16:creationId xmlns:a16="http://schemas.microsoft.com/office/drawing/2014/main" id="{D2ABA7BB-81D8-4FEA-BB3D-0129B1A15C8C}"/>
                  </a:ext>
                </a:extLst>
              </p14:cNvPr>
              <p14:cNvContentPartPr/>
              <p14:nvPr/>
            </p14:nvContentPartPr>
            <p14:xfrm>
              <a:off x="773175" y="3450585"/>
              <a:ext cx="28440" cy="16920"/>
            </p14:xfrm>
          </p:contentPart>
        </mc:Choice>
        <mc:Fallback>
          <p:pic>
            <p:nvPicPr>
              <p:cNvPr id="7" name="Písanie rukou 6">
                <a:extLst>
                  <a:ext uri="{FF2B5EF4-FFF2-40B4-BE49-F238E27FC236}">
                    <a16:creationId xmlns:a16="http://schemas.microsoft.com/office/drawing/2014/main" id="{D2ABA7BB-81D8-4FEA-BB3D-0129B1A15C8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9535" y="3342585"/>
                <a:ext cx="13608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Písanie rukou 7">
                <a:extLst>
                  <a:ext uri="{FF2B5EF4-FFF2-40B4-BE49-F238E27FC236}">
                    <a16:creationId xmlns:a16="http://schemas.microsoft.com/office/drawing/2014/main" id="{9D9116FF-9E5E-4BCF-A62E-CF8A05E09292}"/>
                  </a:ext>
                </a:extLst>
              </p14:cNvPr>
              <p14:cNvContentPartPr/>
              <p14:nvPr/>
            </p14:nvContentPartPr>
            <p14:xfrm>
              <a:off x="753015" y="3427545"/>
              <a:ext cx="712440" cy="24120"/>
            </p14:xfrm>
          </p:contentPart>
        </mc:Choice>
        <mc:Fallback>
          <p:pic>
            <p:nvPicPr>
              <p:cNvPr id="8" name="Písanie rukou 7">
                <a:extLst>
                  <a:ext uri="{FF2B5EF4-FFF2-40B4-BE49-F238E27FC236}">
                    <a16:creationId xmlns:a16="http://schemas.microsoft.com/office/drawing/2014/main" id="{9D9116FF-9E5E-4BCF-A62E-CF8A05E0929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9015" y="3319905"/>
                <a:ext cx="82008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Písanie rukou 8">
                <a:extLst>
                  <a:ext uri="{FF2B5EF4-FFF2-40B4-BE49-F238E27FC236}">
                    <a16:creationId xmlns:a16="http://schemas.microsoft.com/office/drawing/2014/main" id="{677469D6-F256-44CF-BAB3-987BD2BC0782}"/>
                  </a:ext>
                </a:extLst>
              </p14:cNvPr>
              <p14:cNvContentPartPr/>
              <p14:nvPr/>
            </p14:nvContentPartPr>
            <p14:xfrm>
              <a:off x="814575" y="4004625"/>
              <a:ext cx="816120" cy="59040"/>
            </p14:xfrm>
          </p:contentPart>
        </mc:Choice>
        <mc:Fallback>
          <p:pic>
            <p:nvPicPr>
              <p:cNvPr id="9" name="Písanie rukou 8">
                <a:extLst>
                  <a:ext uri="{FF2B5EF4-FFF2-40B4-BE49-F238E27FC236}">
                    <a16:creationId xmlns:a16="http://schemas.microsoft.com/office/drawing/2014/main" id="{677469D6-F256-44CF-BAB3-987BD2BC078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0935" y="3896625"/>
                <a:ext cx="92376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" name="Písanie rukou 9">
                <a:extLst>
                  <a:ext uri="{FF2B5EF4-FFF2-40B4-BE49-F238E27FC236}">
                    <a16:creationId xmlns:a16="http://schemas.microsoft.com/office/drawing/2014/main" id="{2D2F2CF3-657B-4EAD-8F51-A41898DE39FF}"/>
                  </a:ext>
                </a:extLst>
              </p14:cNvPr>
              <p14:cNvContentPartPr/>
              <p14:nvPr/>
            </p14:nvContentPartPr>
            <p14:xfrm>
              <a:off x="732495" y="4619505"/>
              <a:ext cx="785520" cy="134640"/>
            </p14:xfrm>
          </p:contentPart>
        </mc:Choice>
        <mc:Fallback>
          <p:pic>
            <p:nvPicPr>
              <p:cNvPr id="10" name="Písanie rukou 9">
                <a:extLst>
                  <a:ext uri="{FF2B5EF4-FFF2-40B4-BE49-F238E27FC236}">
                    <a16:creationId xmlns:a16="http://schemas.microsoft.com/office/drawing/2014/main" id="{2D2F2CF3-657B-4EAD-8F51-A41898DE39F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8495" y="4511505"/>
                <a:ext cx="893160" cy="35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1" name="Písanie rukou 10">
                <a:extLst>
                  <a:ext uri="{FF2B5EF4-FFF2-40B4-BE49-F238E27FC236}">
                    <a16:creationId xmlns:a16="http://schemas.microsoft.com/office/drawing/2014/main" id="{9D282552-7ADD-4B65-9A28-66AE9405B095}"/>
                  </a:ext>
                </a:extLst>
              </p14:cNvPr>
              <p14:cNvContentPartPr/>
              <p14:nvPr/>
            </p14:nvContentPartPr>
            <p14:xfrm>
              <a:off x="4535175" y="1930305"/>
              <a:ext cx="707040" cy="51840"/>
            </p14:xfrm>
          </p:contentPart>
        </mc:Choice>
        <mc:Fallback>
          <p:pic>
            <p:nvPicPr>
              <p:cNvPr id="11" name="Písanie rukou 10">
                <a:extLst>
                  <a:ext uri="{FF2B5EF4-FFF2-40B4-BE49-F238E27FC236}">
                    <a16:creationId xmlns:a16="http://schemas.microsoft.com/office/drawing/2014/main" id="{9D282552-7ADD-4B65-9A28-66AE9405B09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81175" y="1822665"/>
                <a:ext cx="814680" cy="26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4804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617027-74D1-409C-B023-C0992929E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" name="20231030_112925">
            <a:hlinkClick r:id="" action="ppaction://media"/>
            <a:extLst>
              <a:ext uri="{FF2B5EF4-FFF2-40B4-BE49-F238E27FC236}">
                <a16:creationId xmlns:a16="http://schemas.microsoft.com/office/drawing/2014/main" id="{93CB311E-154D-415B-AE65-CE48DF9E71D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661" y="-3051720"/>
            <a:ext cx="6858957" cy="12193702"/>
          </a:xfrm>
        </p:spPr>
      </p:pic>
    </p:spTree>
    <p:extLst>
      <p:ext uri="{BB962C8B-B14F-4D97-AF65-F5344CB8AC3E}">
        <p14:creationId xmlns:p14="http://schemas.microsoft.com/office/powerpoint/2010/main" val="62124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39E2C6-6827-4298-865A-1A11928BF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20231030_112827">
            <a:hlinkClick r:id="" action="ppaction://media"/>
            <a:extLst>
              <a:ext uri="{FF2B5EF4-FFF2-40B4-BE49-F238E27FC236}">
                <a16:creationId xmlns:a16="http://schemas.microsoft.com/office/drawing/2014/main" id="{90766930-A0A8-4F3E-95B2-368E9EEBF1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721" y="-2259632"/>
            <a:ext cx="6858957" cy="12193702"/>
          </a:xfrm>
        </p:spPr>
      </p:pic>
    </p:spTree>
    <p:extLst>
      <p:ext uri="{BB962C8B-B14F-4D97-AF65-F5344CB8AC3E}">
        <p14:creationId xmlns:p14="http://schemas.microsoft.com/office/powerpoint/2010/main" val="329277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usedia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sediac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4693</TotalTime>
  <Words>282</Words>
  <Application>Microsoft Office PowerPoint</Application>
  <PresentationFormat>Prezentácia na obrazovke (4:3)</PresentationFormat>
  <Paragraphs>58</Paragraphs>
  <Slides>16</Slides>
  <Notes>0</Notes>
  <HiddenSlides>0</HiddenSlides>
  <MMClips>4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20" baseType="lpstr">
      <vt:lpstr>Arial</vt:lpstr>
      <vt:lpstr>Calibri</vt:lpstr>
      <vt:lpstr>Cambria</vt:lpstr>
      <vt:lpstr>Susediace</vt:lpstr>
      <vt:lpstr>  4. Vystrelená gumička</vt:lpstr>
      <vt:lpstr>Prezentácia programu PowerPoint</vt:lpstr>
      <vt:lpstr>Prezentácia programu PowerPoint</vt:lpstr>
      <vt:lpstr>Prezentácia programu PowerPoint</vt:lpstr>
      <vt:lpstr>Prezentácia programu PowerPoint</vt:lpstr>
      <vt:lpstr>Toto asi nie...</vt:lpstr>
      <vt:lpstr>Prezentácia programu PowerPoint</vt:lpstr>
      <vt:lpstr>Prezentácia programu PowerPoint</vt:lpstr>
      <vt:lpstr>Prezentácia programu PowerPoint</vt:lpstr>
      <vt:lpstr>Prezentácia programu PowerPoint</vt:lpstr>
      <vt:lpstr>Prečo?</vt:lpstr>
      <vt:lpstr>Optimalizačný problém</vt:lpstr>
      <vt:lpstr>Spracovanie dát</vt:lpstr>
      <vt:lpstr>Čo s úlohou – minimum </vt:lpstr>
      <vt:lpstr>Čo s úlohou – priemer </vt:lpstr>
      <vt:lpstr>Čo s úlohou – Capo di tutti capi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9. Vodné bomby</dc:title>
  <dc:creator>kundracik</dc:creator>
  <cp:lastModifiedBy>Martin Plesch</cp:lastModifiedBy>
  <cp:revision>119</cp:revision>
  <dcterms:created xsi:type="dcterms:W3CDTF">2013-11-03T18:30:09Z</dcterms:created>
  <dcterms:modified xsi:type="dcterms:W3CDTF">2023-11-02T14:13:00Z</dcterms:modified>
</cp:coreProperties>
</file>